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31.01.2024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814178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11416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424145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995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856214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BBCB7C-AC64-4576-9F34-5ECF8F3F1872}" type="datetimeFigureOut">
              <a:rPr lang="ro-RO" smtClean="0"/>
              <a:t>31.01.2024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845565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BBCB7C-AC64-4576-9F34-5ECF8F3F1872}" type="datetimeFigureOut">
              <a:rPr lang="ro-RO" smtClean="0"/>
              <a:t>31.01.2024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75606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31.01.2024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479941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31.01.2024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842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31.01.2024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1864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BBCB7C-AC64-4576-9F34-5ECF8F3F1872}" type="datetimeFigureOut">
              <a:rPr lang="ro-RO" smtClean="0"/>
              <a:t>31.01.2024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054616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09753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BBCB7C-AC64-4576-9F34-5ECF8F3F1872}" type="datetimeFigureOut">
              <a:rPr lang="ro-RO" smtClean="0"/>
              <a:t>31.01.2024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90935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BBCB7C-AC64-4576-9F34-5ECF8F3F1872}" type="datetimeFigureOut">
              <a:rPr lang="ro-RO" smtClean="0"/>
              <a:t>31.01.2024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68323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BCB7C-AC64-4576-9F34-5ECF8F3F1872}" type="datetimeFigureOut">
              <a:rPr lang="ro-RO" smtClean="0"/>
              <a:t>31.01.2024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5872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78785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31.01.2024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22390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BBCB7C-AC64-4576-9F34-5ECF8F3F1872}" type="datetimeFigureOut">
              <a:rPr lang="ro-RO" smtClean="0"/>
              <a:t>31.01.2024</a:t>
            </a:fld>
            <a:endParaRPr lang="ro-RO"/>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ro-RO"/>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3FB5FD2-3BE5-4340-A017-222DE49ABD7C}" type="slidenum">
              <a:rPr lang="ro-RO" smtClean="0"/>
              <a:t>‹#›</a:t>
            </a:fld>
            <a:endParaRPr lang="ro-RO"/>
          </a:p>
        </p:txBody>
      </p:sp>
    </p:spTree>
    <p:extLst>
      <p:ext uri="{BB962C8B-B14F-4D97-AF65-F5344CB8AC3E}">
        <p14:creationId xmlns:p14="http://schemas.microsoft.com/office/powerpoint/2010/main" val="140797510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ournalofcloudcomputing.springeropen.com/articles/10.1186/s13677-023-00468-w" TargetMode="External"/><Relationship Id="rId2" Type="http://schemas.openxmlformats.org/officeDocument/2006/relationships/hyperlink" Target="https://www.scirp.org/journal/paperinformation?paperid=88826#f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0B93-CA4A-FC6F-6968-EC75466AD37A}"/>
              </a:ext>
            </a:extLst>
          </p:cNvPr>
          <p:cNvSpPr>
            <a:spLocks noGrp="1"/>
          </p:cNvSpPr>
          <p:nvPr>
            <p:ph type="ctrTitle"/>
          </p:nvPr>
        </p:nvSpPr>
        <p:spPr>
          <a:xfrm>
            <a:off x="1524000" y="1041400"/>
            <a:ext cx="9144000" cy="2387600"/>
          </a:xfrm>
        </p:spPr>
        <p:txBody>
          <a:bodyPr/>
          <a:lstStyle/>
          <a:p>
            <a:r>
              <a:rPr lang="en-US" dirty="0">
                <a:latin typeface="Times New Roman" panose="02020603050405020304" pitchFamily="18" charset="0"/>
                <a:cs typeface="Times New Roman" panose="02020603050405020304" pitchFamily="18" charset="0"/>
              </a:rPr>
              <a:t>Image watermarking</a:t>
            </a:r>
            <a:endParaRPr lang="ro-RO"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9FF5850-801B-4E21-7BC7-50FB5579645A}"/>
              </a:ext>
            </a:extLst>
          </p:cNvPr>
          <p:cNvSpPr>
            <a:spLocks noGrp="1"/>
          </p:cNvSpPr>
          <p:nvPr>
            <p:ph type="subTitle" idx="1"/>
          </p:nvPr>
        </p:nvSpPr>
        <p:spPr>
          <a:xfrm>
            <a:off x="1524000" y="4380972"/>
            <a:ext cx="9144000" cy="1655762"/>
          </a:xfrm>
        </p:spPr>
        <p:txBody>
          <a:bodyPr>
            <a:normAutofit/>
          </a:bodyPr>
          <a:lstStyle/>
          <a:p>
            <a:r>
              <a:rPr lang="en-US" sz="2800" dirty="0">
                <a:latin typeface="Times New Roman" panose="02020603050405020304" pitchFamily="18" charset="0"/>
                <a:cs typeface="Times New Roman" panose="02020603050405020304" pitchFamily="18" charset="0"/>
              </a:rPr>
              <a:t>Student</a:t>
            </a:r>
          </a:p>
          <a:p>
            <a:r>
              <a:rPr lang="en-US" sz="2800" dirty="0">
                <a:latin typeface="Times New Roman" panose="02020603050405020304" pitchFamily="18" charset="0"/>
                <a:cs typeface="Times New Roman" panose="02020603050405020304" pitchFamily="18" charset="0"/>
              </a:rPr>
              <a:t>Ion Luca-Mihail</a:t>
            </a:r>
          </a:p>
        </p:txBody>
      </p:sp>
    </p:spTree>
    <p:extLst>
      <p:ext uri="{BB962C8B-B14F-4D97-AF65-F5344CB8AC3E}">
        <p14:creationId xmlns:p14="http://schemas.microsoft.com/office/powerpoint/2010/main" val="224046571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4CB-65D0-AC82-2810-BF3BF2924BB7}"/>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Tehnologii folosite</a:t>
            </a:r>
          </a:p>
        </p:txBody>
      </p:sp>
      <p:sp>
        <p:nvSpPr>
          <p:cNvPr id="3" name="Content Placeholder 2">
            <a:extLst>
              <a:ext uri="{FF2B5EF4-FFF2-40B4-BE49-F238E27FC236}">
                <a16:creationId xmlns:a16="http://schemas.microsoft.com/office/drawing/2014/main" id="{DB2D4B93-690D-56E8-A59D-02C142130E61}"/>
              </a:ext>
            </a:extLst>
          </p:cNvPr>
          <p:cNvSpPr>
            <a:spLocks noGrp="1"/>
          </p:cNvSpPr>
          <p:nvPr>
            <p:ph idx="1"/>
          </p:nvPr>
        </p:nvSpPr>
        <p:spPr/>
        <p:txBody>
          <a:bodyPr>
            <a:noAutofit/>
          </a:bodyPr>
          <a:lstStyle/>
          <a:p>
            <a:r>
              <a:rPr lang="ro-RO" sz="2800" dirty="0">
                <a:latin typeface="Times New Roman" panose="02020603050405020304" pitchFamily="18" charset="0"/>
                <a:cs typeface="Times New Roman" panose="02020603050405020304" pitchFamily="18" charset="0"/>
              </a:rPr>
              <a:t>Pentru realizarea algoritmilor prezentați am folosit bibliotecile NumPy, și OpenCV.</a:t>
            </a:r>
          </a:p>
          <a:p>
            <a:r>
              <a:rPr lang="ro-RO" sz="2800" dirty="0">
                <a:latin typeface="Times New Roman" panose="02020603050405020304" pitchFamily="18" charset="0"/>
                <a:cs typeface="Times New Roman" panose="02020603050405020304" pitchFamily="18" charset="0"/>
              </a:rPr>
              <a:t>Biblioteca NumPy a fost folosită pentru manipularea eficientă a datelor.</a:t>
            </a:r>
          </a:p>
          <a:p>
            <a:r>
              <a:rPr lang="ro-RO" sz="2800">
                <a:latin typeface="Times New Roman" panose="02020603050405020304" pitchFamily="18" charset="0"/>
                <a:cs typeface="Times New Roman" panose="02020603050405020304" pitchFamily="18" charset="0"/>
              </a:rPr>
              <a:t>Biblioteca </a:t>
            </a:r>
            <a:r>
              <a:rPr lang="ro-RO" sz="2800" dirty="0">
                <a:latin typeface="Times New Roman" panose="02020603050405020304" pitchFamily="18" charset="0"/>
                <a:cs typeface="Times New Roman" panose="02020603050405020304" pitchFamily="18" charset="0"/>
              </a:rPr>
              <a:t>OpenCV a fost folosită pentru operații specifice de procesare a imaginilor, cum ar fi</a:t>
            </a:r>
            <a:r>
              <a:rPr lang="en-US" sz="2800" dirty="0">
                <a:latin typeface="Times New Roman" panose="02020603050405020304" pitchFamily="18" charset="0"/>
                <a:cs typeface="Times New Roman" panose="02020603050405020304" pitchFamily="18" charset="0"/>
              </a:rPr>
              <a:t>:</a:t>
            </a:r>
            <a:r>
              <a:rPr lang="ro-RO" sz="2800" dirty="0">
                <a:latin typeface="Times New Roman" panose="02020603050405020304" pitchFamily="18" charset="0"/>
                <a:cs typeface="Times New Roman" panose="02020603050405020304" pitchFamily="18" charset="0"/>
              </a:rPr>
              <a:t> citirea, manipularea și salvarea imaginilor prin intermediul funcțiilor imread(), imwrite(), addWeighted(), adăugarea de text și aplicarea diverselor transformări precum DCT și IDCT.</a:t>
            </a:r>
          </a:p>
        </p:txBody>
      </p:sp>
    </p:spTree>
    <p:extLst>
      <p:ext uri="{BB962C8B-B14F-4D97-AF65-F5344CB8AC3E}">
        <p14:creationId xmlns:p14="http://schemas.microsoft.com/office/powerpoint/2010/main" val="23354814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text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9" name="Picture 8">
            <a:extLst>
              <a:ext uri="{FF2B5EF4-FFF2-40B4-BE49-F238E27FC236}">
                <a16:creationId xmlns:a16="http://schemas.microsoft.com/office/drawing/2014/main" id="{1F56720B-1429-52B1-19BD-2156615C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5" y="2641600"/>
            <a:ext cx="4724400" cy="3149600"/>
          </a:xfrm>
          <a:prstGeom prst="rect">
            <a:avLst/>
          </a:prstGeom>
        </p:spPr>
      </p:pic>
    </p:spTree>
    <p:extLst>
      <p:ext uri="{BB962C8B-B14F-4D97-AF65-F5344CB8AC3E}">
        <p14:creationId xmlns:p14="http://schemas.microsoft.com/office/powerpoint/2010/main" val="10154444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logo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5" name="Picture 4">
            <a:extLst>
              <a:ext uri="{FF2B5EF4-FFF2-40B4-BE49-F238E27FC236}">
                <a16:creationId xmlns:a16="http://schemas.microsoft.com/office/drawing/2014/main" id="{3C1F3291-20B2-1479-D7D3-C127DD7AA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5" y="2641601"/>
            <a:ext cx="4724400" cy="3149600"/>
          </a:xfrm>
          <a:prstGeom prst="rect">
            <a:avLst/>
          </a:prstGeom>
        </p:spPr>
      </p:pic>
    </p:spTree>
    <p:extLst>
      <p:ext uri="{BB962C8B-B14F-4D97-AF65-F5344CB8AC3E}">
        <p14:creationId xmlns:p14="http://schemas.microsoft.com/office/powerpoint/2010/main" val="37315146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logo cu o culoare specifică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6" name="Picture 5">
            <a:extLst>
              <a:ext uri="{FF2B5EF4-FFF2-40B4-BE49-F238E27FC236}">
                <a16:creationId xmlns:a16="http://schemas.microsoft.com/office/drawing/2014/main" id="{51B66A6D-94C1-5843-25C1-4E92F8D4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6" y="2641601"/>
            <a:ext cx="4724399" cy="3149599"/>
          </a:xfrm>
          <a:prstGeom prst="rect">
            <a:avLst/>
          </a:prstGeom>
        </p:spPr>
      </p:pic>
    </p:spTree>
    <p:extLst>
      <p:ext uri="{BB962C8B-B14F-4D97-AF65-F5344CB8AC3E}">
        <p14:creationId xmlns:p14="http://schemas.microsoft.com/office/powerpoint/2010/main" val="19552650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1B23-778B-F80B-D915-ED853BC6ABA0}"/>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Concluzii</a:t>
            </a:r>
          </a:p>
        </p:txBody>
      </p:sp>
      <p:sp>
        <p:nvSpPr>
          <p:cNvPr id="3" name="Content Placeholder 2">
            <a:extLst>
              <a:ext uri="{FF2B5EF4-FFF2-40B4-BE49-F238E27FC236}">
                <a16:creationId xmlns:a16="http://schemas.microsoft.com/office/drawing/2014/main" id="{D452EF64-E3D1-4EE7-68F4-DE7A371F1E2A}"/>
              </a:ext>
            </a:extLst>
          </p:cNvPr>
          <p:cNvSpPr>
            <a:spLocks noGrp="1"/>
          </p:cNvSpPr>
          <p:nvPr>
            <p:ph idx="1"/>
          </p:nvPr>
        </p:nvSpPr>
        <p:spPr/>
        <p:txBody>
          <a:bodyPr>
            <a:normAutofit/>
          </a:bodyPr>
          <a:lstStyle/>
          <a:p>
            <a:pPr marL="36900" indent="457200">
              <a:buNone/>
            </a:pPr>
            <a:r>
              <a:rPr lang="ro-RO" dirty="0">
                <a:latin typeface="Times New Roman" panose="02020603050405020304" pitchFamily="18" charset="0"/>
                <a:cs typeface="Times New Roman" panose="02020603050405020304" pitchFamily="18" charset="0"/>
              </a:rPr>
              <a:t>În concluzie, tema despre image watermarking, reprezintă un aspect important în securitatea și protecția drepturilor de autor ale imaginilor.</a:t>
            </a:r>
          </a:p>
          <a:p>
            <a:pPr marL="36900" indent="457200">
              <a:buNone/>
            </a:pPr>
            <a:r>
              <a:rPr lang="ro-RO" dirty="0">
                <a:latin typeface="Times New Roman" panose="02020603050405020304" pitchFamily="18" charset="0"/>
                <a:cs typeface="Times New Roman" panose="02020603050405020304" pitchFamily="18" charset="0"/>
              </a:rPr>
              <a:t>Algoritmul implementat folosind DCT oferă o modalitate eficientă și robustă de a îngloba informația watermark-ului în imagine. DCT a fost alegerea principală pentru înglobare datorită caracteristicilor sale, cum ar fi capacitatea de a distribui informația în frecvențe de mijloc, ceea ce face watermark-ul mai dificil de detectat și de eliminat. </a:t>
            </a:r>
          </a:p>
          <a:p>
            <a:pPr marL="36900" indent="457200">
              <a:buNone/>
            </a:pPr>
            <a:r>
              <a:rPr lang="ro-RO" dirty="0">
                <a:latin typeface="Times New Roman" panose="02020603050405020304" pitchFamily="18" charset="0"/>
                <a:cs typeface="Times New Roman" panose="02020603050405020304" pitchFamily="18" charset="0"/>
              </a:rPr>
              <a:t>Proiectul evidențiază importanța protejării imaginilor împotriva utilizării neautorizate și demonstrează aplicarea unor tehnici avansate pentru a asigura securitatea datelor vizuale. Implementarea și înțelegerea detaliată a acestor algoritmi contribuie la creșterea eficienței și rezistenței watermarking-ului într-un mediu digital în continuă evoluție.</a:t>
            </a:r>
          </a:p>
        </p:txBody>
      </p:sp>
    </p:spTree>
    <p:extLst>
      <p:ext uri="{BB962C8B-B14F-4D97-AF65-F5344CB8AC3E}">
        <p14:creationId xmlns:p14="http://schemas.microsoft.com/office/powerpoint/2010/main" val="14890655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24ED-D212-63B7-4938-5D5444CAE38A}"/>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Bibliografie</a:t>
            </a:r>
          </a:p>
        </p:txBody>
      </p:sp>
      <p:sp>
        <p:nvSpPr>
          <p:cNvPr id="3" name="Content Placeholder 2">
            <a:extLst>
              <a:ext uri="{FF2B5EF4-FFF2-40B4-BE49-F238E27FC236}">
                <a16:creationId xmlns:a16="http://schemas.microsoft.com/office/drawing/2014/main" id="{BBA19DB9-FF1C-493B-C913-CB728DAF053A}"/>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hlinkClick r:id="rId2"/>
              </a:rPr>
              <a:t>https://www.scirp.org/journal/paperinformation?paperid=88826#f2</a:t>
            </a:r>
            <a:endParaRPr lang="ro-RO" dirty="0">
              <a:latin typeface="Times New Roman" panose="02020603050405020304" pitchFamily="18" charset="0"/>
              <a:cs typeface="Times New Roman" panose="02020603050405020304" pitchFamily="18" charset="0"/>
            </a:endParaRPr>
          </a:p>
          <a:p>
            <a:r>
              <a:rPr lang="ro-RO" dirty="0">
                <a:latin typeface="Times New Roman" panose="02020603050405020304" pitchFamily="18" charset="0"/>
                <a:cs typeface="Times New Roman" panose="02020603050405020304" pitchFamily="18" charset="0"/>
                <a:hlinkClick r:id="rId3"/>
              </a:rPr>
              <a:t>https://journalofcloudcomputing.springeropen.com/articles/10.1186/s13677-023-00468-w</a:t>
            </a:r>
            <a:endParaRPr lang="ro-RO" dirty="0">
              <a:latin typeface="Times New Roman" panose="02020603050405020304" pitchFamily="18" charset="0"/>
              <a:cs typeface="Times New Roman" panose="02020603050405020304" pitchFamily="18" charset="0"/>
            </a:endParaRPr>
          </a:p>
          <a:p>
            <a:pPr marL="36900" indent="0">
              <a:buNone/>
            </a:pPr>
            <a:endParaRPr lang="ro-RO" dirty="0"/>
          </a:p>
        </p:txBody>
      </p:sp>
    </p:spTree>
    <p:extLst>
      <p:ext uri="{BB962C8B-B14F-4D97-AF65-F5344CB8AC3E}">
        <p14:creationId xmlns:p14="http://schemas.microsoft.com/office/powerpoint/2010/main" val="188233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DB10-F738-1DA6-2886-6B43C54C9695}"/>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Cuprins</a:t>
            </a:r>
            <a:endParaRPr lang="ro-RO"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EB0887-1DA2-9922-0050-5296EADC3EB3}"/>
              </a:ext>
            </a:extLst>
          </p:cNvPr>
          <p:cNvSpPr>
            <a:spLocks noGrp="1"/>
          </p:cNvSpPr>
          <p:nvPr>
            <p:ph idx="1"/>
          </p:nvPr>
        </p:nvSpPr>
        <p:spPr/>
        <p:txBody>
          <a:bodyPr>
            <a:noAutofit/>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Introducere </a:t>
            </a:r>
            <a:r>
              <a:rPr lang="ro-RO" sz="2800" dirty="0">
                <a:latin typeface="Times New Roman" panose="02020603050405020304" pitchFamily="18" charset="0"/>
                <a:cs typeface="Times New Roman" panose="02020603050405020304" pitchFamily="18" charset="0"/>
              </a:rPr>
              <a:t>în Image Watermarking</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Importanța protecției imaginilor</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Abordarea tehnică a problemei</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Tehnologii folosite pentru implementare</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Rezultate</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Concluzii</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Bibliografie</a:t>
            </a:r>
          </a:p>
        </p:txBody>
      </p:sp>
    </p:spTree>
    <p:extLst>
      <p:ext uri="{BB962C8B-B14F-4D97-AF65-F5344CB8AC3E}">
        <p14:creationId xmlns:p14="http://schemas.microsoft.com/office/powerpoint/2010/main" val="3294827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A998-CBF1-FAD0-928A-A5615235AE7F}"/>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Introducere</a:t>
            </a:r>
          </a:p>
        </p:txBody>
      </p:sp>
      <p:sp>
        <p:nvSpPr>
          <p:cNvPr id="3" name="Content Placeholder 2">
            <a:extLst>
              <a:ext uri="{FF2B5EF4-FFF2-40B4-BE49-F238E27FC236}">
                <a16:creationId xmlns:a16="http://schemas.microsoft.com/office/drawing/2014/main" id="{2AD8C8D6-F2E7-310E-7B9E-CBA009847EB5}"/>
              </a:ext>
            </a:extLst>
          </p:cNvPr>
          <p:cNvSpPr>
            <a:spLocks noGrp="1"/>
          </p:cNvSpPr>
          <p:nvPr>
            <p:ph idx="1"/>
          </p:nvPr>
        </p:nvSpPr>
        <p:spPr/>
        <p:txBody>
          <a:bodyPr>
            <a:normAutofit/>
          </a:bodyPr>
          <a:lstStyle/>
          <a:p>
            <a:pPr marL="457200" indent="-457200"/>
            <a:r>
              <a:rPr lang="ro-RO" sz="2800" dirty="0">
                <a:latin typeface="Times New Roman" panose="02020603050405020304" pitchFamily="18" charset="0"/>
                <a:cs typeface="Times New Roman" panose="02020603050405020304" pitchFamily="18" charset="0"/>
              </a:rPr>
              <a:t>Image watermarking reprezintă o tehnică esențială în domeniul securității și protejării drepturilor de autor a imaginilor.</a:t>
            </a:r>
            <a:r>
              <a:rPr lang="en-US" sz="2800" dirty="0">
                <a:latin typeface="Times New Roman" panose="02020603050405020304" pitchFamily="18" charset="0"/>
                <a:cs typeface="Times New Roman" panose="02020603050405020304" pitchFamily="18" charset="0"/>
              </a:rPr>
              <a:t> </a:t>
            </a:r>
            <a:endParaRPr lang="ro-RO" sz="2800" dirty="0">
              <a:latin typeface="Times New Roman" panose="02020603050405020304" pitchFamily="18" charset="0"/>
              <a:cs typeface="Times New Roman" panose="02020603050405020304" pitchFamily="18" charset="0"/>
            </a:endParaRPr>
          </a:p>
          <a:p>
            <a:pPr marL="457200" indent="-457200"/>
            <a:r>
              <a:rPr lang="en-US" sz="2800" dirty="0">
                <a:latin typeface="Times New Roman" panose="02020603050405020304" pitchFamily="18" charset="0"/>
                <a:cs typeface="Times New Roman" panose="02020603050405020304" pitchFamily="18" charset="0"/>
              </a:rPr>
              <a:t>Aceas</a:t>
            </a:r>
            <a:r>
              <a:rPr lang="ro-RO" sz="2800" dirty="0">
                <a:latin typeface="Times New Roman" panose="02020603050405020304" pitchFamily="18" charset="0"/>
                <a:cs typeface="Times New Roman" panose="02020603050405020304" pitchFamily="18" charset="0"/>
              </a:rPr>
              <a:t>tă practică permite încorporarea unui element, numit watermark, într-o imagine, cu scopul de a autentifica sursa, drepturile de autor și pentru a proteja împotriva utilizării neautoizate.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3543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8AFE-0F7E-3FC5-1C21-288794C020EC}"/>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Importanța protecției imaginilor</a:t>
            </a:r>
          </a:p>
        </p:txBody>
      </p:sp>
      <p:sp>
        <p:nvSpPr>
          <p:cNvPr id="3" name="Content Placeholder 2">
            <a:extLst>
              <a:ext uri="{FF2B5EF4-FFF2-40B4-BE49-F238E27FC236}">
                <a16:creationId xmlns:a16="http://schemas.microsoft.com/office/drawing/2014/main" id="{69BE8C2F-110C-DDAE-1FC4-42493253E2A6}"/>
              </a:ext>
            </a:extLst>
          </p:cNvPr>
          <p:cNvSpPr>
            <a:spLocks noGrp="1"/>
          </p:cNvSpPr>
          <p:nvPr>
            <p:ph idx="1"/>
          </p:nvPr>
        </p:nvSpPr>
        <p:spPr/>
        <p:txBody>
          <a:bodyPr>
            <a:normAutofit/>
          </a:bodyPr>
          <a:lstStyle/>
          <a:p>
            <a:r>
              <a:rPr lang="ro-RO" sz="2400" dirty="0">
                <a:latin typeface="Times New Roman" panose="02020603050405020304" pitchFamily="18" charset="0"/>
                <a:cs typeface="Times New Roman" panose="02020603050405020304" pitchFamily="18" charset="0"/>
              </a:rPr>
              <a:t>Watermarking-ul oferă o modalitate eficientă de a atașa informații specifice imaginii, cum ar fi numele artistului sau fotografului, logo-ul companiei sau alte detalii care atestă drepturile de autor.</a:t>
            </a:r>
          </a:p>
          <a:p>
            <a:r>
              <a:rPr lang="ro-RO" sz="2400" dirty="0">
                <a:latin typeface="Times New Roman" panose="02020603050405020304" pitchFamily="18" charset="0"/>
                <a:cs typeface="Times New Roman" panose="02020603050405020304" pitchFamily="18" charset="0"/>
              </a:rPr>
              <a:t>Utilizarea watermark-urilor devine necesară în contextul digital pentru a asigura integritatea și autenticitatea imaginilor. Acestea oferă o modalitate eficientă de a proteja drepturile de autor, confirmând sursa imaginii și prevenind modificările neautorizate.</a:t>
            </a:r>
          </a:p>
          <a:p>
            <a:r>
              <a:rPr lang="ro-RO" sz="2400" dirty="0">
                <a:latin typeface="Times New Roman" panose="02020603050405020304" pitchFamily="18" charset="0"/>
                <a:cs typeface="Times New Roman" panose="02020603050405020304" pitchFamily="18" charset="0"/>
              </a:rPr>
              <a:t>Watermarking-ul devine, astfel, esențial în prevenirea utilizării comerciale neautorizate și a repostărilor online, asigurând că operele artistice și fotografiile rămân recunoscute și protejate în mediul digital.</a:t>
            </a:r>
          </a:p>
        </p:txBody>
      </p:sp>
    </p:spTree>
    <p:extLst>
      <p:ext uri="{BB962C8B-B14F-4D97-AF65-F5344CB8AC3E}">
        <p14:creationId xmlns:p14="http://schemas.microsoft.com/office/powerpoint/2010/main" val="29504317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6249-DC91-AD23-EACD-CE7A844045FB}"/>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Abordarea tehnică</a:t>
            </a:r>
          </a:p>
        </p:txBody>
      </p:sp>
      <p:sp>
        <p:nvSpPr>
          <p:cNvPr id="3" name="Content Placeholder 2">
            <a:extLst>
              <a:ext uri="{FF2B5EF4-FFF2-40B4-BE49-F238E27FC236}">
                <a16:creationId xmlns:a16="http://schemas.microsoft.com/office/drawing/2014/main" id="{B4499851-27A7-CB9B-1CFB-738C13CB44DD}"/>
              </a:ext>
            </a:extLst>
          </p:cNvPr>
          <p:cNvSpPr>
            <a:spLocks noGrp="1"/>
          </p:cNvSpPr>
          <p:nvPr>
            <p:ph idx="1"/>
          </p:nvPr>
        </p:nvSpPr>
        <p:spPr/>
        <p:txBody>
          <a:bodyPr>
            <a:normAutofit/>
          </a:bodyPr>
          <a:lstStyle/>
          <a:p>
            <a:pPr marL="0" indent="457200">
              <a:buNone/>
            </a:pPr>
            <a:r>
              <a:rPr lang="ro-RO" sz="2800" dirty="0">
                <a:latin typeface="Times New Roman" panose="02020603050405020304" pitchFamily="18" charset="0"/>
                <a:cs typeface="Times New Roman" panose="02020603050405020304" pitchFamily="18" charset="0"/>
              </a:rPr>
              <a:t>În implementarea regăsită în codul sursă am abordat diferite tehnici de adăugare ale watermark-ului în imagini</a:t>
            </a:r>
            <a:r>
              <a:rPr lang="en-US" sz="2800" dirty="0">
                <a:latin typeface="Times New Roman" panose="02020603050405020304" pitchFamily="18" charset="0"/>
                <a:cs typeface="Times New Roman" panose="02020603050405020304" pitchFamily="18" charset="0"/>
              </a:rPr>
              <a:t>:</a:t>
            </a:r>
          </a:p>
          <a:p>
            <a:pPr indent="-342900"/>
            <a:r>
              <a:rPr lang="en-US" sz="2800" dirty="0">
                <a:latin typeface="Times New Roman" panose="02020603050405020304" pitchFamily="18" charset="0"/>
                <a:cs typeface="Times New Roman" panose="02020603050405020304" pitchFamily="18" charset="0"/>
              </a:rPr>
              <a:t>adăugarea</a:t>
            </a:r>
            <a:r>
              <a:rPr lang="ro-RO" sz="2800" dirty="0">
                <a:latin typeface="Times New Roman" panose="02020603050405020304" pitchFamily="18" charset="0"/>
                <a:cs typeface="Times New Roman" panose="02020603050405020304" pitchFamily="18" charset="0"/>
              </a:rPr>
              <a:t> unui text cu o anumită transparență într-o imagine</a:t>
            </a:r>
            <a:r>
              <a:rPr lang="en-US" sz="2800" dirty="0">
                <a:latin typeface="Times New Roman" panose="02020603050405020304" pitchFamily="18" charset="0"/>
                <a:cs typeface="Times New Roman" panose="02020603050405020304" pitchFamily="18" charset="0"/>
              </a:rPr>
              <a:t>;</a:t>
            </a:r>
            <a:endParaRPr lang="ro-RO" sz="2800" dirty="0">
              <a:latin typeface="Times New Roman" panose="02020603050405020304" pitchFamily="18" charset="0"/>
              <a:cs typeface="Times New Roman" panose="02020603050405020304" pitchFamily="18" charset="0"/>
            </a:endParaRPr>
          </a:p>
          <a:p>
            <a:pPr indent="-342900"/>
            <a:r>
              <a:rPr lang="ro-RO" sz="2800" dirty="0">
                <a:latin typeface="Times New Roman" panose="02020603050405020304" pitchFamily="18" charset="0"/>
                <a:cs typeface="Times New Roman" panose="02020603050405020304" pitchFamily="18" charset="0"/>
              </a:rPr>
              <a:t>adăugarea unui logo + poziția acestuia în noua imagine produsă</a:t>
            </a:r>
            <a:r>
              <a:rPr lang="en-US" sz="2800" dirty="0">
                <a:latin typeface="Times New Roman" panose="02020603050405020304" pitchFamily="18" charset="0"/>
                <a:cs typeface="Times New Roman" panose="02020603050405020304" pitchFamily="18" charset="0"/>
              </a:rPr>
              <a:t>;</a:t>
            </a:r>
            <a:endParaRPr lang="ro-RO" sz="2800" dirty="0">
              <a:latin typeface="Times New Roman" panose="02020603050405020304" pitchFamily="18" charset="0"/>
              <a:cs typeface="Times New Roman" panose="02020603050405020304" pitchFamily="18" charset="0"/>
            </a:endParaRPr>
          </a:p>
          <a:p>
            <a:pPr indent="-342900"/>
            <a:r>
              <a:rPr lang="ro-RO" sz="2800" dirty="0">
                <a:latin typeface="Times New Roman" panose="02020603050405020304" pitchFamily="18" charset="0"/>
                <a:cs typeface="Times New Roman" panose="02020603050405020304" pitchFamily="18" charset="0"/>
              </a:rPr>
              <a:t>adăugarea unui logo modificându-i culoarea cu o culoare medie extrasă din jurul unei poziții specifice</a:t>
            </a:r>
            <a:endParaRPr lang="en-US" sz="2800" dirty="0">
              <a:latin typeface="Times New Roman" panose="02020603050405020304" pitchFamily="18" charset="0"/>
              <a:cs typeface="Times New Roman" panose="02020603050405020304" pitchFamily="18" charset="0"/>
            </a:endParaRPr>
          </a:p>
          <a:p>
            <a:pPr indent="-342900"/>
            <a:r>
              <a:rPr lang="en-US" sz="2800" dirty="0">
                <a:latin typeface="Times New Roman" panose="02020603050405020304" pitchFamily="18" charset="0"/>
                <a:cs typeface="Times New Roman" panose="02020603050405020304" pitchFamily="18" charset="0"/>
              </a:rPr>
              <a:t>ad</a:t>
            </a:r>
            <a:r>
              <a:rPr lang="ro-RO" sz="2800" dirty="0">
                <a:latin typeface="Times New Roman" panose="02020603050405020304" pitchFamily="18" charset="0"/>
                <a:cs typeface="Times New Roman" panose="02020603050405020304" pitchFamily="18" charset="0"/>
              </a:rPr>
              <a:t>ăugarea de watermark folosind DCT (Discrete Cosine Transform)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9981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1F2B-E586-158F-65B2-CF7C18DF0F20}"/>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Ad</a:t>
            </a:r>
            <a:r>
              <a:rPr lang="ro-RO" sz="4400" dirty="0">
                <a:latin typeface="Times New Roman" panose="02020603050405020304" pitchFamily="18" charset="0"/>
                <a:cs typeface="Times New Roman" panose="02020603050405020304" pitchFamily="18" charset="0"/>
              </a:rPr>
              <a:t>ăugarea unui text într-o imagine</a:t>
            </a:r>
          </a:p>
        </p:txBody>
      </p:sp>
      <p:sp>
        <p:nvSpPr>
          <p:cNvPr id="3" name="Content Placeholder 2">
            <a:extLst>
              <a:ext uri="{FF2B5EF4-FFF2-40B4-BE49-F238E27FC236}">
                <a16:creationId xmlns:a16="http://schemas.microsoft.com/office/drawing/2014/main" id="{13B10F82-74E1-FB04-B9AB-CBF95D614380}"/>
              </a:ext>
            </a:extLst>
          </p:cNvPr>
          <p:cNvSpPr>
            <a:spLocks noGrp="1"/>
          </p:cNvSpPr>
          <p:nvPr>
            <p:ph idx="1"/>
          </p:nvPr>
        </p:nvSpPr>
        <p:spPr/>
        <p:txBody>
          <a:bodyPr>
            <a:normAutofit lnSpcReduction="10000"/>
          </a:bodyPr>
          <a:lstStyle/>
          <a:p>
            <a:r>
              <a:rPr lang="ro-RO" dirty="0">
                <a:latin typeface="Times New Roman" panose="02020603050405020304" pitchFamily="18" charset="0"/>
                <a:cs typeface="Times New Roman" panose="02020603050405020304" pitchFamily="18" charset="0"/>
              </a:rPr>
              <a:t>Am început algoritmul prin citirea imaginii inițiale. Am configurat apoi fontul si dimensiunile textului ce se dorește a fi adăugat și apoi am determinat poziția corectă pentru a centra textul în imagine. </a:t>
            </a:r>
          </a:p>
          <a:p>
            <a:r>
              <a:rPr lang="ro-RO" dirty="0">
                <a:latin typeface="Times New Roman" panose="02020603050405020304" pitchFamily="18" charset="0"/>
                <a:cs typeface="Times New Roman" panose="02020603050405020304" pitchFamily="18" charset="0"/>
              </a:rPr>
              <a:t>Apoi, am creat o copie a imaginii originale și am adăugat textul cu ajutorul funcției cv2.putText(), utilizând un nivel de transparență specificat. Funcția putText() din OpenCV primește mai mulți parametrii despre textul respectiv, iar apoi </a:t>
            </a:r>
            <a:r>
              <a:rPr lang="en-US" dirty="0">
                <a:latin typeface="Times New Roman" panose="02020603050405020304" pitchFamily="18" charset="0"/>
                <a:cs typeface="Times New Roman" panose="02020603050405020304" pitchFamily="18" charset="0"/>
              </a:rPr>
              <a:t>“deseneaz</a:t>
            </a:r>
            <a:r>
              <a:rPr lang="ro-RO" dirty="0">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textul specificat în imaginea dată.</a:t>
            </a:r>
          </a:p>
          <a:p>
            <a:r>
              <a:rPr lang="ro-RO" dirty="0">
                <a:latin typeface="Times New Roman" panose="02020603050405020304" pitchFamily="18" charset="0"/>
                <a:cs typeface="Times New Roman" panose="02020603050405020304" pitchFamily="18" charset="0"/>
              </a:rPr>
              <a:t>Am combinat apoi imaginea inițială cu copia creată care conține textul adăugat, folosind funcția addWeighted() din OpenCV. Această funcție efectuează o operație de adunare ponderată între două imagini.</a:t>
            </a:r>
          </a:p>
          <a:p>
            <a:r>
              <a:rPr lang="ro-RO" dirty="0">
                <a:latin typeface="Times New Roman" panose="02020603050405020304" pitchFamily="18" charset="0"/>
                <a:cs typeface="Times New Roman" panose="02020603050405020304" pitchFamily="18" charset="0"/>
              </a:rPr>
              <a:t>Însă, această abordare nu este eficientă deoarece textul poate fi eliminat ușor cu ajutorul diferitor tool-uri online.</a:t>
            </a:r>
          </a:p>
          <a:p>
            <a:endParaRPr lang="ro-RO" dirty="0"/>
          </a:p>
        </p:txBody>
      </p:sp>
    </p:spTree>
    <p:extLst>
      <p:ext uri="{BB962C8B-B14F-4D97-AF65-F5344CB8AC3E}">
        <p14:creationId xmlns:p14="http://schemas.microsoft.com/office/powerpoint/2010/main" val="11100614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8C64-5483-3C5B-8AF2-212A78240848}"/>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Adăugarea unui logo</a:t>
            </a:r>
          </a:p>
        </p:txBody>
      </p:sp>
      <p:sp>
        <p:nvSpPr>
          <p:cNvPr id="3" name="Content Placeholder 2">
            <a:extLst>
              <a:ext uri="{FF2B5EF4-FFF2-40B4-BE49-F238E27FC236}">
                <a16:creationId xmlns:a16="http://schemas.microsoft.com/office/drawing/2014/main" id="{32017A29-79CA-4A75-35E9-83B07529672D}"/>
              </a:ext>
            </a:extLst>
          </p:cNvPr>
          <p:cNvSpPr>
            <a:spLocks noGrp="1"/>
          </p:cNvSpPr>
          <p:nvPr>
            <p:ph idx="1"/>
          </p:nvPr>
        </p:nvSpPr>
        <p:spPr>
          <a:xfrm>
            <a:off x="913795" y="1732449"/>
            <a:ext cx="10353762" cy="4515951"/>
          </a:xfrm>
        </p:spPr>
        <p:txBody>
          <a:bodyPr>
            <a:normAutofit/>
          </a:bodyPr>
          <a:lstStyle/>
          <a:p>
            <a:r>
              <a:rPr lang="en-US" dirty="0">
                <a:latin typeface="Times New Roman" panose="02020603050405020304" pitchFamily="18" charset="0"/>
                <a:cs typeface="Times New Roman" panose="02020603050405020304" pitchFamily="18" charset="0"/>
              </a:rPr>
              <a:t>Algoritmul </a:t>
            </a:r>
            <a:r>
              <a:rPr lang="ro-RO" dirty="0">
                <a:latin typeface="Times New Roman" panose="02020603050405020304" pitchFamily="18" charset="0"/>
                <a:cs typeface="Times New Roman" panose="02020603050405020304" pitchFamily="18" charset="0"/>
              </a:rPr>
              <a:t>începe prin a citi imaginea inițială și a watermark-ului, iar apoi am configurat poziția și dimensiunile acestuia. Am calculat apoi poziția corectă în funcție de locația specificată, iar apoi am verificat dacă watermark-ul încape în imaginea principală. Extrag apoi canalul de transparență al watermark-ului, indicând gradul de opacitate al fiecărui pixel și ajustez dimensiunea watermark-ului pentru a se potrivi cu regiunea din imagine în care urmează să fie aplicat.</a:t>
            </a:r>
          </a:p>
          <a:p>
            <a:r>
              <a:rPr lang="ro-RO" dirty="0">
                <a:latin typeface="Times New Roman" panose="02020603050405020304" pitchFamily="18" charset="0"/>
                <a:cs typeface="Times New Roman" panose="02020603050405020304" pitchFamily="18" charset="0"/>
              </a:rPr>
              <a:t>Următorul pas a fost calcularea regiunii în care se va aplica watermark-ul și combinarea acestei regiuni cu watermark-ul utilizând canalul de transparență. Aceasta este o operație de adunare ponderată, prin combinarea pixelilor din regiunea din imaginea principală și pixelii din watermark, folosind canalul de transparență. Astfel, pentru fiecare pixel, se realizează o adunare ponderată, în care ponderea este dată de valoarea de transparență a pixelului corespunzător din canalul de transparență al watermark-ului.</a:t>
            </a:r>
          </a:p>
          <a:p>
            <a:r>
              <a:rPr lang="ro-RO" dirty="0">
                <a:latin typeface="Times New Roman" panose="02020603050405020304" pitchFamily="18" charset="0"/>
                <a:cs typeface="Times New Roman" panose="02020603050405020304" pitchFamily="18" charset="0"/>
              </a:rPr>
              <a:t>Nici această abordare nu este eficientă deoarece watermark-ul este vizibil și poate fi extras ușor.</a:t>
            </a:r>
          </a:p>
        </p:txBody>
      </p:sp>
    </p:spTree>
    <p:extLst>
      <p:ext uri="{BB962C8B-B14F-4D97-AF65-F5344CB8AC3E}">
        <p14:creationId xmlns:p14="http://schemas.microsoft.com/office/powerpoint/2010/main" val="3615109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507D-E5DD-C195-F8CD-5F0476875DA9}"/>
              </a:ext>
            </a:extLst>
          </p:cNvPr>
          <p:cNvSpPr>
            <a:spLocks noGrp="1"/>
          </p:cNvSpPr>
          <p:nvPr>
            <p:ph type="title"/>
          </p:nvPr>
        </p:nvSpPr>
        <p:spPr/>
        <p:txBody>
          <a:bodyPr>
            <a:noAutofit/>
          </a:bodyPr>
          <a:lstStyle/>
          <a:p>
            <a:r>
              <a:rPr lang="ro-RO" sz="4400" dirty="0">
                <a:latin typeface="Times New Roman" panose="02020603050405020304" pitchFamily="18" charset="0"/>
                <a:cs typeface="Times New Roman" panose="02020603050405020304" pitchFamily="18" charset="0"/>
              </a:rPr>
              <a:t>Adăugarea unui logo cu o culoare specifică</a:t>
            </a:r>
          </a:p>
        </p:txBody>
      </p:sp>
      <p:sp>
        <p:nvSpPr>
          <p:cNvPr id="3" name="Content Placeholder 2">
            <a:extLst>
              <a:ext uri="{FF2B5EF4-FFF2-40B4-BE49-F238E27FC236}">
                <a16:creationId xmlns:a16="http://schemas.microsoft.com/office/drawing/2014/main" id="{57DF396A-4732-6CA5-D8D8-28BB91D0B417}"/>
              </a:ext>
            </a:extLst>
          </p:cNvPr>
          <p:cNvSpPr>
            <a:spLocks noGrp="1"/>
          </p:cNvSpPr>
          <p:nvPr>
            <p:ph idx="1"/>
          </p:nvPr>
        </p:nvSpPr>
        <p:spPr>
          <a:xfrm>
            <a:off x="913795" y="1732449"/>
            <a:ext cx="10353762" cy="4753018"/>
          </a:xfrm>
        </p:spPr>
        <p:txBody>
          <a:bodyPr>
            <a:normAutofit/>
          </a:bodyPr>
          <a:lstStyle/>
          <a:p>
            <a:r>
              <a:rPr lang="ro-RO" dirty="0">
                <a:latin typeface="Times New Roman" panose="02020603050405020304" pitchFamily="18" charset="0"/>
                <a:cs typeface="Times New Roman" panose="02020603050405020304" pitchFamily="18" charset="0"/>
              </a:rPr>
              <a:t>Acest algoritm nu diferă mult în comparație cu algoritmul anterior.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Ce aduce </a:t>
            </a:r>
            <a:r>
              <a:rPr lang="ro-RO" dirty="0">
                <a:latin typeface="Times New Roman" panose="02020603050405020304" pitchFamily="18" charset="0"/>
                <a:cs typeface="Times New Roman" panose="02020603050405020304" pitchFamily="18" charset="0"/>
              </a:rPr>
              <a:t>în plus este abilitatea de a ajusta culoarea watermark-ului în funcție de regiunea unde urmează să fie adăugat.</a:t>
            </a:r>
          </a:p>
          <a:p>
            <a:r>
              <a:rPr lang="ro-RO" dirty="0">
                <a:latin typeface="Times New Roman" panose="02020603050405020304" pitchFamily="18" charset="0"/>
                <a:cs typeface="Times New Roman" panose="02020603050405020304" pitchFamily="18" charset="0"/>
              </a:rPr>
              <a:t>În loc să folosească o transparență statică pentru toți pixelii din watermark, acest algoritm calculează culoarea medie a unei vecinătăți în jurul poziției unde urmează să fie adăugat watermark-ul. Astfel, culoarea watermark-ului devine o medie ponderată a culorilor din vecinătate.</a:t>
            </a:r>
          </a:p>
          <a:p>
            <a:r>
              <a:rPr lang="ro-RO" dirty="0">
                <a:latin typeface="Times New Roman" panose="02020603050405020304" pitchFamily="18" charset="0"/>
                <a:cs typeface="Times New Roman" panose="02020603050405020304" pitchFamily="18" charset="0"/>
              </a:rPr>
              <a:t>Am adăugat o funcție suplimentară care primește imaginea și o poziție, apoi extrage o vecinătate a pixelului la acea poziție și calculează culoarea medie. Această culoare medie este apoi utilizată pentru a înlocui culoarea originală a watermark-ului, permițându-i să se potrivească mai bine cu imaginea.</a:t>
            </a:r>
          </a:p>
          <a:p>
            <a:r>
              <a:rPr lang="ro-RO" dirty="0">
                <a:latin typeface="Times New Roman" panose="02020603050405020304" pitchFamily="18" charset="0"/>
                <a:cs typeface="Times New Roman" panose="02020603050405020304" pitchFamily="18" charset="0"/>
              </a:rPr>
              <a:t>Acest algoritm este mai eficient decât cel anterior, deoarece dacă se vrea a fi extras cu anumite tool-uri online, o să fie mai dificil de detectat watermark-ul.</a:t>
            </a:r>
          </a:p>
          <a:p>
            <a:endParaRPr lang="ro-RO" dirty="0"/>
          </a:p>
          <a:p>
            <a:endParaRPr lang="ro-RO" dirty="0"/>
          </a:p>
        </p:txBody>
      </p:sp>
    </p:spTree>
    <p:extLst>
      <p:ext uri="{BB962C8B-B14F-4D97-AF65-F5344CB8AC3E}">
        <p14:creationId xmlns:p14="http://schemas.microsoft.com/office/powerpoint/2010/main" val="22444689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084B-6A9E-E368-CDE6-EBF23D3B8CF7}"/>
              </a:ext>
            </a:extLst>
          </p:cNvPr>
          <p:cNvSpPr>
            <a:spLocks noGrp="1"/>
          </p:cNvSpPr>
          <p:nvPr>
            <p:ph type="title"/>
          </p:nvPr>
        </p:nvSpPr>
        <p:spPr/>
        <p:txBody>
          <a:bodyPr>
            <a:normAutofit/>
          </a:bodyPr>
          <a:lstStyle/>
          <a:p>
            <a:r>
              <a:rPr lang="ro-RO" sz="4800" dirty="0">
                <a:latin typeface="Times New Roman" panose="02020603050405020304" pitchFamily="18" charset="0"/>
                <a:cs typeface="Times New Roman" panose="02020603050405020304" pitchFamily="18" charset="0"/>
              </a:rPr>
              <a:t>Adăugarea de watermark folosind DCT</a:t>
            </a:r>
          </a:p>
        </p:txBody>
      </p:sp>
      <p:sp>
        <p:nvSpPr>
          <p:cNvPr id="3" name="Content Placeholder 2">
            <a:extLst>
              <a:ext uri="{FF2B5EF4-FFF2-40B4-BE49-F238E27FC236}">
                <a16:creationId xmlns:a16="http://schemas.microsoft.com/office/drawing/2014/main" id="{D769F523-DDB9-4216-4FD9-72BB20770F8F}"/>
              </a:ext>
            </a:extLst>
          </p:cNvPr>
          <p:cNvSpPr>
            <a:spLocks noGrp="1"/>
          </p:cNvSpPr>
          <p:nvPr>
            <p:ph idx="1"/>
          </p:nvPr>
        </p:nvSpPr>
        <p:spPr>
          <a:xfrm>
            <a:off x="913795" y="1732449"/>
            <a:ext cx="10353762" cy="4652309"/>
          </a:xfrm>
        </p:spPr>
        <p:txBody>
          <a:bodyPr>
            <a:normAutofit lnSpcReduction="10000"/>
          </a:bodyPr>
          <a:lstStyle/>
          <a:p>
            <a:r>
              <a:rPr lang="ro-RO" dirty="0">
                <a:latin typeface="Times New Roman" panose="02020603050405020304" pitchFamily="18" charset="0"/>
                <a:cs typeface="Times New Roman" panose="02020603050405020304" pitchFamily="18" charset="0"/>
              </a:rPr>
              <a:t>Acest algoritm se folosește de transformata cosinus discretă pentru a îngloba watermark-ul in frecvențele de mijloc ale imagini.</a:t>
            </a:r>
          </a:p>
          <a:p>
            <a:r>
              <a:rPr lang="ro-RO" dirty="0">
                <a:latin typeface="Times New Roman" panose="02020603050405020304" pitchFamily="18" charset="0"/>
                <a:cs typeface="Times New Roman" panose="02020603050405020304" pitchFamily="18" charset="0"/>
              </a:rPr>
              <a:t>Watermark-ul este adăugat in frecvențele de mijloc deoarece oferă un echilibru între vizibilitate și robustețe. Modificările în frecvențele de mijloc sunt mai puțin vizibile decât în cele înalte, iar în același timp, sunt mai rezistente la unele tipuri de atacuri comparativ cu frecvențele joase.</a:t>
            </a:r>
          </a:p>
          <a:p>
            <a:r>
              <a:rPr lang="ro-RO" dirty="0">
                <a:latin typeface="Times New Roman" panose="02020603050405020304" pitchFamily="18" charset="0"/>
                <a:cs typeface="Times New Roman" panose="02020603050405020304" pitchFamily="18" charset="0"/>
              </a:rPr>
              <a:t>Imaginea este împărțită în blocuri de dimensiune fixă (8x8 pixeli), iar apoi fiecare bloc este supus DCT.</a:t>
            </a:r>
          </a:p>
          <a:p>
            <a:r>
              <a:rPr lang="ro-RO" dirty="0">
                <a:latin typeface="Times New Roman" panose="02020603050405020304" pitchFamily="18" charset="0"/>
                <a:cs typeface="Times New Roman" panose="02020603050405020304" pitchFamily="18" charset="0"/>
              </a:rPr>
              <a:t>Pentru fiecare bloc DCT, se decide dacă se va îngloba sau nu watermark-ul în frecvențele de mijloc ale blocului. Se adaugă apoi informația watermark-ului în coeficienții DCT corespunzători frecvențelor de mijloc ale blocului.</a:t>
            </a:r>
          </a:p>
          <a:p>
            <a:r>
              <a:rPr lang="ro-RO" dirty="0">
                <a:latin typeface="Times New Roman" panose="02020603050405020304" pitchFamily="18" charset="0"/>
                <a:cs typeface="Times New Roman" panose="02020603050405020304" pitchFamily="18" charset="0"/>
              </a:rPr>
              <a:t>Apoi, imaginea modificată este obținută prin aplicarea inversă a transformatei asupra blocurilor.</a:t>
            </a:r>
          </a:p>
          <a:p>
            <a:r>
              <a:rPr lang="ro-RO" dirty="0">
                <a:latin typeface="Times New Roman" panose="02020603050405020304" pitchFamily="18" charset="0"/>
                <a:cs typeface="Times New Roman" panose="02020603050405020304" pitchFamily="18" charset="0"/>
              </a:rPr>
              <a:t>Acest algoritm oferă un echilibru între securitatea informației adăugate și impactul vizual asupra imaginii date. Utilizarea DCT ajută la asigurarea robusteții împotriva diverselor tipuri de atacuri.</a:t>
            </a:r>
          </a:p>
        </p:txBody>
      </p:sp>
    </p:spTree>
    <p:extLst>
      <p:ext uri="{BB962C8B-B14F-4D97-AF65-F5344CB8AC3E}">
        <p14:creationId xmlns:p14="http://schemas.microsoft.com/office/powerpoint/2010/main" val="254430462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232</TotalTime>
  <Words>1127</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Calisto MT</vt:lpstr>
      <vt:lpstr>Times New Roman</vt:lpstr>
      <vt:lpstr>Wingdings 2</vt:lpstr>
      <vt:lpstr>Slate</vt:lpstr>
      <vt:lpstr>Image watermarking</vt:lpstr>
      <vt:lpstr>Cuprins</vt:lpstr>
      <vt:lpstr>Introducere</vt:lpstr>
      <vt:lpstr>Importanța protecției imaginilor</vt:lpstr>
      <vt:lpstr>Abordarea tehnică</vt:lpstr>
      <vt:lpstr>Adăugarea unui text într-o imagine</vt:lpstr>
      <vt:lpstr>Adăugarea unui logo</vt:lpstr>
      <vt:lpstr>Adăugarea unui logo cu o culoare specifică</vt:lpstr>
      <vt:lpstr>Adăugarea de watermark folosind DCT</vt:lpstr>
      <vt:lpstr>Tehnologii folosite</vt:lpstr>
      <vt:lpstr>Rezultate</vt:lpstr>
      <vt:lpstr>Rezultate</vt:lpstr>
      <vt:lpstr>Rezultate</vt:lpstr>
      <vt:lpstr>Concluzii</vt:lpstr>
      <vt:lpstr>Bibliografie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watermarking</dc:title>
  <dc:creator>Ion Luca Mihail</dc:creator>
  <cp:lastModifiedBy>Ion Luca Mihail</cp:lastModifiedBy>
  <cp:revision>3</cp:revision>
  <dcterms:created xsi:type="dcterms:W3CDTF">2024-01-18T09:51:06Z</dcterms:created>
  <dcterms:modified xsi:type="dcterms:W3CDTF">2024-01-31T18:10:20Z</dcterms:modified>
</cp:coreProperties>
</file>